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9" r:id="rId9"/>
    <p:sldId id="270" r:id="rId10"/>
    <p:sldId id="264" r:id="rId11"/>
    <p:sldId id="268" r:id="rId12"/>
    <p:sldId id="265" r:id="rId13"/>
    <p:sldId id="266" r:id="rId14"/>
    <p:sldId id="25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9A2BA5-FC28-3149-AFB8-A168C2F3945E}" type="datetimeFigureOut">
              <a:rPr lang="en-US" smtClean="0"/>
              <a:t>5/16/24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7C112-6CF2-A84A-97E3-06C4133E1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099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E7C112-6CF2-A84A-97E3-06C4133E1A6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802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EEAF0-BC9E-A978-4F7D-1DC0CC53D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FB5FB1-F51C-3B09-C1D2-2EC29C6CD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63D52-7658-5DA7-9CEF-F4C632A90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4517C-0DFB-6AE8-DDE7-F97E69792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57236-59C1-08A3-48DD-C15E72A1F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400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82BC-90C7-80A8-919B-77A8EF859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87D599-E980-D553-C833-8907BB5676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DE63D-3BE2-8127-326E-C17A378C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CD133-65C2-7099-4590-14FABD830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AD3E8-04A5-7F74-2068-7E5128CEF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10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D9BB72-79A5-F86D-289D-F9BFF9DEDF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1C18CC-4257-498B-75A7-CFEF1EF803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07DD-7D64-A860-852E-CA8127405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05DF9-9422-E18C-CF5C-F198BC837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5A605-2536-D75A-E32A-F45156FE3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179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5A6EB-5198-B424-EDC7-7E853F887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F3191-2918-F34A-42C0-0BB126C5A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C2D86-7BA5-7849-A39B-7793C22CA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5087E-2E33-329A-C6C3-79E6BD7E6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99473-AE88-0473-608F-3AC85D7F1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33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CB6B1-802F-7B8A-7185-605D379F1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E32446-7CB9-283D-1407-4ECF39CFF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3FB34-F1BC-BEC6-6799-1882A475E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A6566-F679-68E4-1FF7-E6892E5A3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CEBA3-38AE-1348-C531-261B504D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772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FC6D9-8295-EADD-A882-2CAA0F5B1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9D24A-AC27-5AFC-0030-6E1B5460C2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4514D-4979-1079-5736-48BDA77DA6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36E9BB-E219-84F3-C905-E463F97A4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4F045-59D9-92B7-7DB4-094568DA0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16EC1-DB85-2105-13B5-2F55994F3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10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B207C-7011-983A-521F-82290FF03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6A7128-CF8A-737A-9A21-FE5879275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6CD76E-8150-5553-DB4A-BC7999E30C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16B3AF-219C-CD6A-C231-5840CB6EE6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EE4131-A6A5-0549-D314-0E4DD7793C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F78801-53C0-DFD9-2325-1EE22D239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424B9-B932-EE2E-1C6E-7BA5F9DFE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251A6B-C1F9-9DA1-22F9-64F5DBBDB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70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3FDAF-2B0B-EAF1-9C5F-DB5FD03DC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94078A-6D84-6E40-A714-B6F663A7B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D267FF-812C-5A87-11E7-3B347C74F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5F0BE3-42B6-C6BF-E8B0-67B0CF057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77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F5686F-59AB-2EF1-B3E7-050614729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D85CC3-020B-A34A-1ED2-1AD941BDB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228CD1-2221-675A-EBD9-D66585470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470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8634-678A-44E8-AF32-959E49B56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25D5A-A62C-5B0D-1D4E-73CE7F9CC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00D0B-BDA8-664B-2085-FA524D1213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1126B2-BCD6-EEB0-2404-B2A5770D5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E5298-BAC3-2988-069F-4A3FB8C29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8C3C1-35A6-CBB2-A797-352F381AD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08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58650-0A72-51E9-7F13-33AA65ADB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7437BD-158C-F5A5-9D2E-25873529EA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C255F-7F09-9BE0-4BE7-8D8FC7F270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7DA201-B3DE-B33D-8093-ADEDF07FF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8D9B76-5A08-EEB1-483C-EA87A4667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825DD-9F36-610E-FC6A-733650A97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252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C23B6B-635C-DAFA-5BA2-DC839C8E5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7E98C-C0E7-F6B0-4795-C040E712C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01194-EBD4-0771-5F37-89285B52F7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2AF07-2E9E-7F45-BD51-EDEDC111021A}" type="datetimeFigureOut">
              <a:rPr lang="en-US" smtClean="0"/>
              <a:t>5/16/24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4712E-E549-8E77-E449-E0379CA908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30F62-B4AC-2E6A-E7EE-480CD6060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A5ACC-3BDC-A643-86EA-EC5E0BFF1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6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techstagram.com/2015/07/07/amazon-cloud-drive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stagram.com/2015/07/07/amazon-cloud-driv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stagram.com/2015/07/07/amazon-cloud-driv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stagram.com/2015/07/07/amazon-cloud-driv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stagram.com/2015/07/07/amazon-cloud-driv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cs/amazon-ikona-aplikace-symbol-2183855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pngimg.com/download/66675" TargetMode="Externa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hyperlink" Target="https://www.techstagram.com/2015/07/07/amazon-cloud-drive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stagram.com/2015/07/07/amazon-cloud-driv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4" Type="http://schemas.openxmlformats.org/officeDocument/2006/relationships/hyperlink" Target="https://www.techstagram.com/2015/07/07/amazon-cloud-drive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stagram.com/2015/07/07/amazon-cloud-driv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stagram.com/2015/07/07/amazon-cloud-driv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stagram.com/2015/07/07/amazon-cloud-driv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stagram.com/2015/07/07/amazon-cloud-driv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hyperlink" Target="https://www.techstagram.com/2015/07/07/amazon-cloud-drive/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114300" y="-185739"/>
            <a:ext cx="12382500" cy="7152595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671513" y="528637"/>
            <a:ext cx="54244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i="0" dirty="0">
                <a:solidFill>
                  <a:schemeClr val="accent2">
                    <a:lumMod val="75000"/>
                  </a:schemeClr>
                </a:solidFill>
                <a:effectLst/>
                <a:latin typeface="Söhne"/>
              </a:rPr>
              <a:t>Amazon Sales Data Analysis</a:t>
            </a:r>
            <a:endParaRPr lang="en-US" sz="66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671513" y="2796211"/>
            <a:ext cx="69294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i="0" dirty="0">
                <a:solidFill>
                  <a:srgbClr val="00B0F0"/>
                </a:solidFill>
                <a:effectLst/>
                <a:latin typeface="Söhne"/>
              </a:rPr>
              <a:t>Product, Sales, and Customer Insights</a:t>
            </a:r>
            <a:endParaRPr lang="en-US" sz="4400" b="1" dirty="0">
              <a:solidFill>
                <a:srgbClr val="00B0F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461134-FFB1-A022-B22D-92A9C6D715D6}"/>
              </a:ext>
            </a:extLst>
          </p:cNvPr>
          <p:cNvSpPr txBox="1"/>
          <p:nvPr/>
        </p:nvSpPr>
        <p:spPr>
          <a:xfrm>
            <a:off x="671513" y="4927092"/>
            <a:ext cx="36290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DATE: </a:t>
            </a:r>
            <a:r>
              <a:rPr lang="en-US" sz="3200" b="1" dirty="0">
                <a:solidFill>
                  <a:schemeClr val="bg1"/>
                </a:solidFill>
              </a:rPr>
              <a:t>16.05.2024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B871C7-4DE5-9BD6-FC8C-BD5202D78F6E}"/>
              </a:ext>
            </a:extLst>
          </p:cNvPr>
          <p:cNvSpPr txBox="1"/>
          <p:nvPr/>
        </p:nvSpPr>
        <p:spPr>
          <a:xfrm>
            <a:off x="671513" y="4332187"/>
            <a:ext cx="6600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Presented by: </a:t>
            </a:r>
            <a:r>
              <a:rPr lang="en-US" sz="3200" b="1" dirty="0">
                <a:solidFill>
                  <a:schemeClr val="bg1"/>
                </a:solidFill>
              </a:rPr>
              <a:t>Subham Chowdhury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E391F61-D6A4-7957-8C6C-80286D9FCE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899672" y="835360"/>
            <a:ext cx="4788015" cy="4676507"/>
          </a:xfrm>
          <a:prstGeom prst="rect">
            <a:avLst/>
          </a:prstGeom>
          <a:effectLst>
            <a:outerShdw blurRad="265132" dist="221091" sx="102451" sy="102451" algn="ctr" rotWithShape="0">
              <a:srgbClr val="000000">
                <a:alpha val="84526"/>
              </a:srgbClr>
            </a:outerShdw>
            <a:reflection stA="62000" endPos="24000" dir="5400000" sy="-100000" algn="bl" rotWithShape="0"/>
            <a:softEdge rad="284312"/>
          </a:effectLst>
        </p:spPr>
      </p:pic>
    </p:spTree>
    <p:extLst>
      <p:ext uri="{BB962C8B-B14F-4D97-AF65-F5344CB8AC3E}">
        <p14:creationId xmlns:p14="http://schemas.microsoft.com/office/powerpoint/2010/main" val="1195581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141513" y="-141515"/>
            <a:ext cx="12464142" cy="7119257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553467" y="414703"/>
            <a:ext cx="109108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Business Questions Answered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553467" y="1918982"/>
            <a:ext cx="112871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Distinct Cities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3 (Mandalay, Yangon, Naypyitaw)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Product Lines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 </a:t>
            </a:r>
            <a:r>
              <a:rPr lang="en-IN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Söhne"/>
              </a:rPr>
              <a:t>6 (Health and Beauty, Electronic accessories, Home and Lifestyle, Sports and travel, Food and Beverages, Fashion accessories)</a:t>
            </a: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Frequent Payment Method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Ewallet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City with Highest Revenue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Naypyitaw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Product Line with Highest VAT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Söhne"/>
              </a:rPr>
              <a:t>Fashion accessories (4.965%)</a:t>
            </a: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Customer Type with Highest VAT Payments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Member (4.965%)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Day with Highest Ratings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Monday (Average Rating of 7.2)</a:t>
            </a:r>
          </a:p>
        </p:txBody>
      </p:sp>
    </p:spTree>
    <p:extLst>
      <p:ext uri="{BB962C8B-B14F-4D97-AF65-F5344CB8AC3E}">
        <p14:creationId xmlns:p14="http://schemas.microsoft.com/office/powerpoint/2010/main" val="2881765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130629" y="-130629"/>
            <a:ext cx="12442372" cy="7086600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640552" y="114300"/>
            <a:ext cx="109108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Business Questions Answered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640552" y="1222296"/>
            <a:ext cx="11287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Average Rating per Product Line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endParaRPr lang="en-IN" sz="3200" dirty="0">
              <a:solidFill>
                <a:srgbClr val="0D0D0D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IN" sz="32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endParaRPr lang="en-IN" sz="3200" b="0" i="0" dirty="0">
              <a:solidFill>
                <a:srgbClr val="0D0D0D"/>
              </a:solidFill>
              <a:effectLst/>
              <a:latin typeface="Söhne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B4CD24-EE41-1523-6BBE-18BE09FF24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8251" y="2249108"/>
            <a:ext cx="6391729" cy="3301688"/>
          </a:xfrm>
          <a:prstGeom prst="rect">
            <a:avLst/>
          </a:prstGeom>
          <a:effectLst>
            <a:glow>
              <a:schemeClr val="bg2">
                <a:lumMod val="50000"/>
              </a:schemeClr>
            </a:glow>
            <a:outerShdw blurRad="317830" dist="326992" dir="3060000" sx="103000" sy="103000" algn="ctr" rotWithShape="0">
              <a:srgbClr val="000000">
                <a:alpha val="43137"/>
              </a:srgbClr>
            </a:outerShdw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644736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87085" y="-141514"/>
            <a:ext cx="12398828" cy="7141028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640552" y="157162"/>
            <a:ext cx="109108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Recommendations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640552" y="1422320"/>
            <a:ext cx="1128712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Product Strategy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Focus on improving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Health and Beauty</a:t>
            </a:r>
            <a:r>
              <a:rPr lang="en-IN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Söhne"/>
              </a:rPr>
              <a:t> </a:t>
            </a: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Product Line.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Promote high-revenue generating products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Sales Strategy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Increase marketing during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Afternoon</a:t>
            </a: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.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Introduce offers in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February</a:t>
            </a: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Customer Engagement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Target</a:t>
            </a:r>
            <a:r>
              <a:rPr lang="en-IN" sz="3200" b="0" i="0" dirty="0">
                <a:solidFill>
                  <a:srgbClr val="0D0D0D"/>
                </a:solidFill>
                <a:effectLst/>
                <a:latin typeface="Söhne"/>
              </a:rPr>
              <a:t>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Members</a:t>
            </a:r>
            <a:r>
              <a:rPr lang="en-IN" sz="3200" b="0" i="0" dirty="0">
                <a:solidFill>
                  <a:srgbClr val="0D0D0D"/>
                </a:solidFill>
                <a:effectLst/>
                <a:latin typeface="Söhne"/>
              </a:rPr>
              <a:t> </a:t>
            </a: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with loyalty programs.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Personalized campaigns for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predominant gender </a:t>
            </a: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in each branch.</a:t>
            </a:r>
          </a:p>
        </p:txBody>
      </p:sp>
    </p:spTree>
    <p:extLst>
      <p:ext uri="{BB962C8B-B14F-4D97-AF65-F5344CB8AC3E}">
        <p14:creationId xmlns:p14="http://schemas.microsoft.com/office/powerpoint/2010/main" val="3552049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141513" y="-119743"/>
            <a:ext cx="12464142" cy="7097486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635112" y="371475"/>
            <a:ext cx="109108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Conclusion and Next Steps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635112" y="1621360"/>
            <a:ext cx="112871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Summary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Detailed insights into product performance, sales trends, and customer segments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Data-driven recommendations for boosting sales and customer engagement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Next Steps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Implement recommended strategies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Continuous monitoring and analysis for improvement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Further analysis on customer feedback and satisfaction</a:t>
            </a:r>
          </a:p>
        </p:txBody>
      </p:sp>
    </p:spTree>
    <p:extLst>
      <p:ext uri="{BB962C8B-B14F-4D97-AF65-F5344CB8AC3E}">
        <p14:creationId xmlns:p14="http://schemas.microsoft.com/office/powerpoint/2010/main" val="2028533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240445-8DFC-181B-22B9-D105D8AA5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575050" y="785813"/>
            <a:ext cx="5041900" cy="4572000"/>
          </a:xfrm>
          <a:prstGeom prst="rect">
            <a:avLst/>
          </a:prstGeom>
          <a:effectLst>
            <a:glow rad="92486">
              <a:schemeClr val="accent1">
                <a:alpha val="40000"/>
              </a:schemeClr>
            </a:glow>
            <a:outerShdw blurRad="1270000" sx="93670" sy="93670" algn="ctr" rotWithShape="0">
              <a:srgbClr val="000000"/>
            </a:outerShdw>
            <a:reflection endPos="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46F40AD-1899-FFB7-4774-21B9581C5E62}"/>
              </a:ext>
            </a:extLst>
          </p:cNvPr>
          <p:cNvSpPr/>
          <p:nvPr/>
        </p:nvSpPr>
        <p:spPr>
          <a:xfrm>
            <a:off x="3086100" y="235744"/>
            <a:ext cx="6357938" cy="6386512"/>
          </a:xfrm>
          <a:prstGeom prst="ellipse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C48A59-66A3-3DAA-6A3C-40E633434C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0" y="1480958"/>
            <a:ext cx="12192000" cy="3849013"/>
          </a:xfrm>
          <a:prstGeom prst="rect">
            <a:avLst/>
          </a:prstGeom>
          <a:effectLst>
            <a:glow rad="19544">
              <a:schemeClr val="accent1">
                <a:alpha val="34823"/>
              </a:schemeClr>
            </a:glow>
            <a:outerShdw blurRad="87738" dist="49011" dir="7380000" sx="95733" sy="95733" algn="ctr" rotWithShape="0">
              <a:srgbClr val="000000">
                <a:alpha val="47899"/>
              </a:srgbClr>
            </a:outerShdw>
            <a:reflection endPos="0" dir="5400000" sy="-100000" algn="bl" rotWithShape="0"/>
            <a:softEdge rad="2809"/>
          </a:effectLst>
        </p:spPr>
      </p:pic>
    </p:spTree>
    <p:extLst>
      <p:ext uri="{BB962C8B-B14F-4D97-AF65-F5344CB8AC3E}">
        <p14:creationId xmlns:p14="http://schemas.microsoft.com/office/powerpoint/2010/main" val="1777487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128587" y="-157163"/>
            <a:ext cx="12429444" cy="7156677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671513" y="528637"/>
            <a:ext cx="66865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Project Overview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671512" y="1846226"/>
            <a:ext cx="1121568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Objective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bg1"/>
                </a:solidFill>
                <a:effectLst/>
                <a:latin typeface="Söhne"/>
              </a:rPr>
              <a:t>To gain insights into Amazon's sales data and understand factors affecting sales across different branches.</a:t>
            </a:r>
            <a:endParaRPr lang="en-IN" sz="32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endParaRPr lang="en-IN" sz="32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Branches Analyzed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bg1"/>
                </a:solidFill>
                <a:effectLst/>
                <a:latin typeface="Söhne"/>
              </a:rPr>
              <a:t>Mandalay, Yangon, Naypyitaw</a:t>
            </a:r>
          </a:p>
          <a:p>
            <a:pPr algn="l"/>
            <a:endParaRPr lang="en-IN" sz="32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Data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bg1"/>
                </a:solidFill>
                <a:effectLst/>
                <a:latin typeface="Söhne"/>
              </a:rPr>
              <a:t>17 columns, 1000 rows including sales transactions, customer details, product lines, and more.</a:t>
            </a:r>
          </a:p>
          <a:p>
            <a:endParaRPr lang="en-US" sz="32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8022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152400" y="-163287"/>
            <a:ext cx="12485913" cy="7151915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671512" y="0"/>
            <a:ext cx="66865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Data Overview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671512" y="1107996"/>
            <a:ext cx="1141571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Data Description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00B0F0"/>
                </a:solidFill>
                <a:effectLst/>
                <a:latin typeface="Söhne"/>
              </a:rPr>
              <a:t>Invoice ID</a:t>
            </a:r>
            <a:r>
              <a:rPr lang="en-IN" sz="28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2800" b="0" i="0" dirty="0">
                <a:solidFill>
                  <a:schemeClr val="bg1"/>
                </a:solidFill>
                <a:effectLst/>
                <a:latin typeface="Söhne"/>
              </a:rPr>
              <a:t>Unique identifier for sales transactions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00B0F0"/>
                </a:solidFill>
                <a:effectLst/>
                <a:latin typeface="Söhne"/>
              </a:rPr>
              <a:t>Branch</a:t>
            </a:r>
            <a:r>
              <a:rPr lang="en-IN" sz="28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2800" b="0" i="0" dirty="0">
                <a:solidFill>
                  <a:schemeClr val="bg1"/>
                </a:solidFill>
                <a:effectLst/>
                <a:latin typeface="Söhne"/>
              </a:rPr>
              <a:t>Location of sales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00B0F0"/>
                </a:solidFill>
                <a:effectLst/>
                <a:latin typeface="Söhne"/>
              </a:rPr>
              <a:t>Customer Type</a:t>
            </a:r>
            <a:r>
              <a:rPr lang="en-IN" sz="28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2800" b="0" i="0" dirty="0">
                <a:solidFill>
                  <a:schemeClr val="bg1"/>
                </a:solidFill>
                <a:effectLst/>
                <a:latin typeface="Söhne"/>
              </a:rPr>
              <a:t>Type of customer (e.g., Member, Normal)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00B0F0"/>
                </a:solidFill>
                <a:effectLst/>
                <a:latin typeface="Söhne"/>
              </a:rPr>
              <a:t>Product Line</a:t>
            </a:r>
            <a:r>
              <a:rPr lang="en-IN" sz="28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2800" b="0" i="0" dirty="0">
                <a:solidFill>
                  <a:schemeClr val="bg1"/>
                </a:solidFill>
                <a:effectLst/>
                <a:latin typeface="Söhne"/>
              </a:rPr>
              <a:t>Category of product sold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00B0F0"/>
                </a:solidFill>
                <a:effectLst/>
                <a:latin typeface="Söhne"/>
              </a:rPr>
              <a:t>Quantity</a:t>
            </a:r>
            <a:r>
              <a:rPr lang="en-IN" sz="28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2800" b="0" i="0" dirty="0">
                <a:solidFill>
                  <a:schemeClr val="bg1"/>
                </a:solidFill>
                <a:effectLst/>
                <a:latin typeface="Söhne"/>
              </a:rPr>
              <a:t>Number of units sold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00B0F0"/>
                </a:solidFill>
                <a:effectLst/>
                <a:latin typeface="Söhne"/>
              </a:rPr>
              <a:t>Total</a:t>
            </a:r>
            <a:r>
              <a:rPr lang="en-IN" sz="28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2800" b="0" i="0" dirty="0">
                <a:solidFill>
                  <a:schemeClr val="bg1"/>
                </a:solidFill>
                <a:effectLst/>
                <a:latin typeface="Söhne"/>
              </a:rPr>
              <a:t>Total sales amount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00B0F0"/>
                </a:solidFill>
                <a:effectLst/>
                <a:latin typeface="Söhne"/>
              </a:rPr>
              <a:t>Date &amp; Time</a:t>
            </a:r>
            <a:r>
              <a:rPr lang="en-IN" sz="28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  <a:r>
              <a:rPr lang="en-IN" sz="2800" b="0" i="0" dirty="0">
                <a:solidFill>
                  <a:schemeClr val="accent1">
                    <a:lumMod val="50000"/>
                  </a:schemeClr>
                </a:solidFill>
                <a:effectLst/>
                <a:latin typeface="Söhne"/>
              </a:rPr>
              <a:t> </a:t>
            </a:r>
            <a:r>
              <a:rPr lang="en-IN" sz="2800" b="0" i="0" dirty="0">
                <a:solidFill>
                  <a:schemeClr val="bg1"/>
                </a:solidFill>
                <a:effectLst/>
                <a:latin typeface="Söhne"/>
              </a:rPr>
              <a:t>Timestamp of transaction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00B0F0"/>
                </a:solidFill>
                <a:effectLst/>
                <a:latin typeface="Söhne"/>
              </a:rPr>
              <a:t>Payment Method</a:t>
            </a:r>
            <a:r>
              <a:rPr lang="en-IN" sz="28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2800" b="0" i="0" dirty="0">
                <a:solidFill>
                  <a:schemeClr val="bg1"/>
                </a:solidFill>
                <a:effectLst/>
                <a:latin typeface="Söhne"/>
              </a:rPr>
              <a:t>Mode of payment (e.g., Cash, Credit Card)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rgbClr val="00B0F0"/>
                </a:solidFill>
                <a:latin typeface="Söhne"/>
              </a:rPr>
              <a:t>Rating: </a:t>
            </a:r>
            <a:r>
              <a:rPr lang="en-IN" sz="2800" dirty="0">
                <a:solidFill>
                  <a:schemeClr val="bg1"/>
                </a:solidFill>
                <a:latin typeface="Söhne"/>
              </a:rPr>
              <a:t>Rating the product by user.</a:t>
            </a:r>
          </a:p>
          <a:p>
            <a:pPr lvl="1" algn="l"/>
            <a:endParaRPr lang="en-IN" sz="28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Data Quality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bg1"/>
                </a:solidFill>
                <a:effectLst/>
                <a:latin typeface="Söhne"/>
              </a:rPr>
              <a:t>Ensured no NULL values through database constraints</a:t>
            </a:r>
          </a:p>
        </p:txBody>
      </p:sp>
    </p:spTree>
    <p:extLst>
      <p:ext uri="{BB962C8B-B14F-4D97-AF65-F5344CB8AC3E}">
        <p14:creationId xmlns:p14="http://schemas.microsoft.com/office/powerpoint/2010/main" val="342921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97971" y="-130629"/>
            <a:ext cx="12420600" cy="7119258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609599" y="542925"/>
            <a:ext cx="81772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Feature Engineering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671509" y="1850946"/>
            <a:ext cx="1128712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rgbClr val="00B0F0"/>
                </a:solidFill>
                <a:effectLst/>
              </a:rPr>
              <a:t>New Columns Added</a:t>
            </a:r>
            <a:r>
              <a:rPr lang="en-IN" sz="3200" dirty="0">
                <a:solidFill>
                  <a:srgbClr val="00B0F0"/>
                </a:solidFill>
              </a:rPr>
              <a:t>: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IN" sz="3200" b="1" dirty="0">
                <a:solidFill>
                  <a:srgbClr val="00B0F0"/>
                </a:solidFill>
                <a:effectLst/>
              </a:rPr>
              <a:t>timeofday</a:t>
            </a:r>
            <a:r>
              <a:rPr lang="en-IN" sz="3200" dirty="0">
                <a:solidFill>
                  <a:srgbClr val="00B0F0"/>
                </a:solidFill>
                <a:effectLst/>
              </a:rPr>
              <a:t>: </a:t>
            </a:r>
            <a:r>
              <a:rPr lang="en-IN" sz="3200" dirty="0">
                <a:solidFill>
                  <a:schemeClr val="bg1"/>
                </a:solidFill>
                <a:effectLst/>
              </a:rPr>
              <a:t>Categorized as Morning, Afternoon, Evening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IN" sz="3200" b="1" dirty="0">
                <a:solidFill>
                  <a:srgbClr val="00B0F0"/>
                </a:solidFill>
                <a:effectLst/>
              </a:rPr>
              <a:t>dayname</a:t>
            </a:r>
            <a:r>
              <a:rPr lang="en-IN" sz="3200" dirty="0">
                <a:solidFill>
                  <a:srgbClr val="00B0F0"/>
                </a:solidFill>
                <a:effectLst/>
              </a:rPr>
              <a:t>: </a:t>
            </a:r>
            <a:r>
              <a:rPr lang="en-IN" sz="3200" dirty="0">
                <a:solidFill>
                  <a:schemeClr val="bg1"/>
                </a:solidFill>
                <a:effectLst/>
              </a:rPr>
              <a:t>Extracted day of the week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IN" sz="3200" b="1" dirty="0">
                <a:solidFill>
                  <a:srgbClr val="00B0F0"/>
                </a:solidFill>
                <a:effectLst/>
              </a:rPr>
              <a:t>monthname</a:t>
            </a:r>
            <a:r>
              <a:rPr lang="en-IN" sz="3200" dirty="0">
                <a:solidFill>
                  <a:srgbClr val="00B0F0"/>
                </a:solidFill>
                <a:effectLst/>
              </a:rPr>
              <a:t>: </a:t>
            </a:r>
            <a:r>
              <a:rPr lang="en-IN" sz="3200" dirty="0">
                <a:solidFill>
                  <a:schemeClr val="bg1"/>
                </a:solidFill>
                <a:effectLst/>
              </a:rPr>
              <a:t>Extracted month of the year</a:t>
            </a:r>
          </a:p>
          <a:p>
            <a:endParaRPr lang="en-IN" sz="3200" dirty="0">
              <a:effectLst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rgbClr val="00B0F0"/>
                </a:solidFill>
                <a:effectLst/>
              </a:rPr>
              <a:t>Purpose</a:t>
            </a:r>
            <a:r>
              <a:rPr lang="en-IN" sz="3200" dirty="0">
                <a:solidFill>
                  <a:srgbClr val="00B0F0"/>
                </a:solidFill>
              </a:rPr>
              <a:t>: </a:t>
            </a:r>
            <a:r>
              <a:rPr lang="en-IN" sz="3200" dirty="0">
                <a:solidFill>
                  <a:schemeClr val="bg1"/>
                </a:solidFill>
              </a:rPr>
              <a:t>To identify patterns in sales over different times and days</a:t>
            </a:r>
            <a:br>
              <a:rPr lang="en-IN" sz="3200" dirty="0"/>
            </a:br>
            <a:endParaRPr lang="en-IN" sz="3200" b="0" i="0" dirty="0">
              <a:solidFill>
                <a:srgbClr val="0D0D0D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602325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108857" y="-185057"/>
            <a:ext cx="12409714" cy="7195457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609599" y="542925"/>
            <a:ext cx="81772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Product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609599" y="1850946"/>
            <a:ext cx="115823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Objective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bg1"/>
                </a:solidFill>
                <a:effectLst/>
                <a:latin typeface="Söhne"/>
              </a:rPr>
              <a:t>To understand performance across different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product lines.</a:t>
            </a:r>
            <a:endParaRPr lang="en-IN" sz="32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endParaRPr lang="en-IN" sz="3200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Key Findings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Best Performing Product Line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Söhne"/>
              </a:rPr>
              <a:t>Electronic accessories </a:t>
            </a:r>
          </a:p>
          <a:p>
            <a:pPr lvl="2"/>
            <a:r>
              <a:rPr lang="en-IN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Söhne"/>
              </a:rPr>
              <a:t>								(Sales of 971)</a:t>
            </a: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Needs Improvement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Health and Beauty (Sales of 854)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Top Product Line by Revenue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Food and Beverages </a:t>
            </a:r>
          </a:p>
          <a:p>
            <a:pPr lvl="1" algn="l"/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									($ 56144.844)</a:t>
            </a:r>
          </a:p>
        </p:txBody>
      </p:sp>
    </p:spTree>
    <p:extLst>
      <p:ext uri="{BB962C8B-B14F-4D97-AF65-F5344CB8AC3E}">
        <p14:creationId xmlns:p14="http://schemas.microsoft.com/office/powerpoint/2010/main" val="2082423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130629" y="-130629"/>
            <a:ext cx="12431486" cy="7097486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671509" y="0"/>
            <a:ext cx="81772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Sales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671509" y="1107996"/>
            <a:ext cx="1128712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Objective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To analyze sales trends and effectiveness of sales strategies.</a:t>
            </a:r>
          </a:p>
          <a:p>
            <a:pPr algn="l"/>
            <a:endParaRPr lang="en-IN" sz="3200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Key Findings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Monthly Revenue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Söhne"/>
              </a:rPr>
              <a:t>January ($ 116291.868)</a:t>
            </a: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Sales Peak Time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endParaRPr lang="en-IN" sz="3200" dirty="0">
              <a:solidFill>
                <a:schemeClr val="accent4">
                  <a:lumMod val="60000"/>
                  <a:lumOff val="40000"/>
                </a:schemeClr>
              </a:solidFill>
              <a:latin typeface="Söhne"/>
            </a:endParaRPr>
          </a:p>
          <a:p>
            <a:pPr marL="914400" lvl="1" indent="-457200" algn="l">
              <a:buFont typeface="Wingdings" pitchFamily="2" charset="2"/>
              <a:buChar char="§"/>
            </a:pP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  <a:p>
            <a:pPr marL="914400" lvl="1" indent="-457200" algn="l">
              <a:buFont typeface="Wingdings" pitchFamily="2" charset="2"/>
              <a:buChar char="§"/>
            </a:pP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  <a:p>
            <a:pPr marL="914400" lvl="1" indent="-457200" algn="l">
              <a:buFont typeface="Wingdings" pitchFamily="2" charset="2"/>
              <a:buChar char="§"/>
            </a:pP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Highest Sales Month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Söhne"/>
              </a:rPr>
              <a:t>January (Sales of 1965)</a:t>
            </a: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Cost of Goods Sold Peak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Söhne"/>
              </a:rPr>
              <a:t>January ($ 110754.16)</a:t>
            </a: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78163A-A0AD-CE22-831B-F5DFD2BB7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0116" y="3960247"/>
            <a:ext cx="3937000" cy="1270000"/>
          </a:xfrm>
          <a:prstGeom prst="rect">
            <a:avLst/>
          </a:prstGeom>
          <a:effectLst>
            <a:glow>
              <a:schemeClr val="bg2">
                <a:lumMod val="50000"/>
              </a:schemeClr>
            </a:glow>
            <a:outerShdw blurRad="317830" dist="326992" dir="3060000" sx="103000" sy="103000" algn="ctr" rotWithShape="0">
              <a:srgbClr val="000000">
                <a:alpha val="43137"/>
              </a:srgbClr>
            </a:outerShdw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459319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141513" y="-163286"/>
            <a:ext cx="12485914" cy="7162800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609599" y="542925"/>
            <a:ext cx="81772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Customer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671509" y="1850946"/>
            <a:ext cx="1128712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Objective:</a:t>
            </a:r>
            <a:r>
              <a:rPr lang="en-IN" sz="3200" b="0" i="0" dirty="0">
                <a:solidFill>
                  <a:schemeClr val="accent1">
                    <a:lumMod val="50000"/>
                  </a:schemeClr>
                </a:solidFill>
                <a:effectLst/>
                <a:latin typeface="Söhne"/>
              </a:rPr>
              <a:t> </a:t>
            </a:r>
            <a:r>
              <a:rPr lang="en-IN" sz="3200" b="0" i="0" dirty="0">
                <a:solidFill>
                  <a:schemeClr val="bg2"/>
                </a:solidFill>
                <a:effectLst/>
                <a:latin typeface="Söhne"/>
              </a:rPr>
              <a:t>To segment customers and analyze their purchasing behaviour.</a:t>
            </a:r>
          </a:p>
          <a:p>
            <a:pPr algn="l"/>
            <a:endParaRPr lang="en-IN" sz="3200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Key Findings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Most Frequent Customer Type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Söhne"/>
              </a:rPr>
              <a:t>Members</a:t>
            </a: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Highest </a:t>
            </a:r>
            <a:r>
              <a:rPr lang="en-IN" sz="3200" b="1" i="0">
                <a:solidFill>
                  <a:srgbClr val="00B0F0"/>
                </a:solidFill>
                <a:effectLst/>
                <a:latin typeface="Söhne"/>
              </a:rPr>
              <a:t>Revenue Contributor:</a:t>
            </a:r>
            <a:r>
              <a:rPr lang="en-IN" sz="3200" b="0" i="0">
                <a:solidFill>
                  <a:schemeClr val="accent1">
                    <a:lumMod val="50000"/>
                  </a:schemeClr>
                </a:solidFill>
                <a:effectLst/>
                <a:latin typeface="Söhne"/>
              </a:rPr>
              <a:t>: </a:t>
            </a:r>
            <a:r>
              <a:rPr lang="en-IN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Söhne"/>
              </a:rPr>
              <a:t>Member ($ 164223.444)</a:t>
            </a: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Predominant Gender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3200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Söhne"/>
              </a:rPr>
              <a:t>Female</a:t>
            </a:r>
          </a:p>
        </p:txBody>
      </p:sp>
    </p:spTree>
    <p:extLst>
      <p:ext uri="{BB962C8B-B14F-4D97-AF65-F5344CB8AC3E}">
        <p14:creationId xmlns:p14="http://schemas.microsoft.com/office/powerpoint/2010/main" val="3913380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130629" y="-152401"/>
            <a:ext cx="12442372" cy="7141029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609599" y="542925"/>
            <a:ext cx="81772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Customer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671509" y="1850946"/>
            <a:ext cx="11287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Key Findings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</a:t>
            </a:r>
          </a:p>
          <a:p>
            <a:pPr marL="914400" lvl="1" indent="-457200" algn="l">
              <a:buFont typeface="Wingdings" pitchFamily="2" charset="2"/>
              <a:buChar char="§"/>
            </a:pPr>
            <a:r>
              <a:rPr lang="en-IN" sz="3200" b="1" i="0" dirty="0">
                <a:solidFill>
                  <a:srgbClr val="00B0F0"/>
                </a:solidFill>
                <a:effectLst/>
                <a:latin typeface="Söhne"/>
              </a:rPr>
              <a:t>Branch-wise Gender Distribution</a:t>
            </a:r>
            <a:r>
              <a:rPr lang="en-IN" sz="32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  <a:p>
            <a:pPr lvl="1" algn="l"/>
            <a:endParaRPr lang="en-IN" sz="3200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Söhne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55134A-3C5C-9913-820D-DBC5D3543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5346" y="3193027"/>
            <a:ext cx="5899454" cy="3122048"/>
          </a:xfrm>
          <a:prstGeom prst="rect">
            <a:avLst/>
          </a:prstGeom>
          <a:effectLst>
            <a:glow>
              <a:schemeClr val="bg2">
                <a:lumMod val="50000"/>
              </a:schemeClr>
            </a:glow>
            <a:outerShdw blurRad="317830" dist="326992" dir="3060000" sx="103000" sy="103000" algn="ctr" rotWithShape="0">
              <a:srgbClr val="000000">
                <a:alpha val="43137"/>
              </a:srgbClr>
            </a:outerShdw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2727371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D4A05C-E7ED-9A3D-B4CC-18B26DAFDC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0" y="0"/>
            <a:ext cx="12192000" cy="687704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6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9A9714-8102-B5DA-93CF-267947CB015B}"/>
              </a:ext>
            </a:extLst>
          </p:cNvPr>
          <p:cNvSpPr/>
          <p:nvPr/>
        </p:nvSpPr>
        <p:spPr>
          <a:xfrm>
            <a:off x="-130629" y="-163286"/>
            <a:ext cx="12453258" cy="7184572"/>
          </a:xfrm>
          <a:prstGeom prst="rect">
            <a:avLst/>
          </a:prstGeom>
          <a:solidFill>
            <a:schemeClr val="tx1">
              <a:lumMod val="75000"/>
              <a:lumOff val="25000"/>
              <a:alpha val="78819"/>
            </a:schemeClr>
          </a:solidFill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85D21-D435-BCDD-9F89-E751F6E442B7}"/>
              </a:ext>
            </a:extLst>
          </p:cNvPr>
          <p:cNvSpPr txBox="1"/>
          <p:nvPr/>
        </p:nvSpPr>
        <p:spPr>
          <a:xfrm>
            <a:off x="538162" y="0"/>
            <a:ext cx="8177214" cy="110799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  <a:bevelB/>
          </a:sp3d>
        </p:spPr>
        <p:txBody>
          <a:bodyPr wrap="square" rtlCol="0">
            <a:spAutoFit/>
          </a:bodyPr>
          <a:lstStyle/>
          <a:p>
            <a:pPr algn="l"/>
            <a:r>
              <a:rPr lang="en-IN" sz="6600" b="1" i="0" dirty="0">
                <a:solidFill>
                  <a:schemeClr val="accent2"/>
                </a:solidFill>
                <a:effectLst/>
                <a:latin typeface="Söhne"/>
              </a:rPr>
              <a:t>Work Video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DB4346-5FF9-DB39-464F-A97CE91EC60A}"/>
              </a:ext>
            </a:extLst>
          </p:cNvPr>
          <p:cNvSpPr txBox="1"/>
          <p:nvPr/>
        </p:nvSpPr>
        <p:spPr>
          <a:xfrm>
            <a:off x="538162" y="1013426"/>
            <a:ext cx="115123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00B0F0"/>
                </a:solidFill>
                <a:effectLst/>
                <a:latin typeface="Söhne"/>
              </a:rPr>
              <a:t>Video Content</a:t>
            </a:r>
            <a:r>
              <a:rPr lang="en-IN" sz="28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2800" b="0" i="0" dirty="0">
                <a:solidFill>
                  <a:schemeClr val="bg2"/>
                </a:solidFill>
                <a:effectLst/>
                <a:latin typeface="Söhne"/>
              </a:rPr>
              <a:t>Overview of the analysis process, key insights, and findings.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00B0F0"/>
                </a:solidFill>
                <a:effectLst/>
                <a:latin typeface="Söhne"/>
              </a:rPr>
              <a:t>Purpose</a:t>
            </a:r>
            <a:r>
              <a:rPr lang="en-IN" sz="2800" b="0" i="0" dirty="0">
                <a:solidFill>
                  <a:srgbClr val="00B0F0"/>
                </a:solidFill>
                <a:effectLst/>
                <a:latin typeface="Söhne"/>
              </a:rPr>
              <a:t>: </a:t>
            </a:r>
            <a:r>
              <a:rPr lang="en-IN" sz="2800" b="0" i="0" dirty="0">
                <a:solidFill>
                  <a:schemeClr val="bg2"/>
                </a:solidFill>
                <a:effectLst/>
                <a:latin typeface="Söhne"/>
              </a:rPr>
              <a:t>To provide a visual and engaging summary of the work done.</a:t>
            </a:r>
          </a:p>
        </p:txBody>
      </p:sp>
      <p:pic>
        <p:nvPicPr>
          <p:cNvPr id="2" name="2024-05-16 11-50-59.mp4">
            <a:hlinkClick r:id="" action="ppaction://media"/>
            <a:extLst>
              <a:ext uri="{FF2B5EF4-FFF2-40B4-BE49-F238E27FC236}">
                <a16:creationId xmlns:a16="http://schemas.microsoft.com/office/drawing/2014/main" id="{44964734-588D-87D8-3BEF-0EF68A4CA7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27071" y="2076390"/>
            <a:ext cx="8534505" cy="480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310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912</TotalTime>
  <Words>579</Words>
  <Application>Microsoft Macintosh PowerPoint</Application>
  <PresentationFormat>Widescreen</PresentationFormat>
  <Paragraphs>92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Söhne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Subham Chowdhury</dc:creator>
  <cp:lastModifiedBy>Subham Chowdhury</cp:lastModifiedBy>
  <cp:revision>5</cp:revision>
  <dcterms:created xsi:type="dcterms:W3CDTF">2024-05-15T08:13:43Z</dcterms:created>
  <dcterms:modified xsi:type="dcterms:W3CDTF">2024-05-16T07:18:06Z</dcterms:modified>
</cp:coreProperties>
</file>

<file path=docProps/thumbnail.jpeg>
</file>